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6"/>
  </p:notesMasterIdLst>
  <p:sldIdLst>
    <p:sldId id="276" r:id="rId5"/>
    <p:sldId id="296" r:id="rId6"/>
    <p:sldId id="293" r:id="rId7"/>
    <p:sldId id="305" r:id="rId8"/>
    <p:sldId id="258" r:id="rId9"/>
    <p:sldId id="284" r:id="rId10"/>
    <p:sldId id="291" r:id="rId11"/>
    <p:sldId id="274" r:id="rId12"/>
    <p:sldId id="283" r:id="rId13"/>
    <p:sldId id="287" r:id="rId14"/>
    <p:sldId id="30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Anne" initials="AA" lastIdx="11" clrIdx="0">
    <p:extLst>
      <p:ext uri="{19B8F6BF-5375-455C-9EA6-DF929625EA0E}">
        <p15:presenceInfo xmlns:p15="http://schemas.microsoft.com/office/powerpoint/2012/main" userId="71d17076d3f2e165" providerId="Windows Live"/>
      </p:ext>
    </p:extLst>
  </p:cmAuthor>
  <p:cmAuthor id="2" name="Sarah Hohenner (Enactus Germany e.V.)" initials="SH(Ge" lastIdx="2" clrIdx="1">
    <p:extLst>
      <p:ext uri="{19B8F6BF-5375-455C-9EA6-DF929625EA0E}">
        <p15:presenceInfo xmlns:p15="http://schemas.microsoft.com/office/powerpoint/2012/main" userId="Sarah Hohenner (Enactus Germany e.V.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D0364"/>
    <a:srgbClr val="4AB3BE"/>
    <a:srgbClr val="3CAA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2AF76-856B-4CF7-861C-15322587B5F2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6063C-059E-42FA-A09D-36A3F33A5C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14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05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18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71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05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74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68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99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68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87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14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063C-059E-42FA-A09D-36A3F33A5C4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72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1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19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65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79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4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75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29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0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86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24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7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DEB68-68A3-46F0-921D-EBB5F5EEE90D}" type="datetimeFigureOut">
              <a:rPr lang="de-DE" smtClean="0"/>
              <a:t>28.03.2021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802C8-FE9F-40A4-90BB-AE64EA71FA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36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1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24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1.sv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732AF22-59A4-4928-BF43-7CE28CB3E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1042" y="1551016"/>
            <a:ext cx="11166763" cy="3751602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C4E80D0-F3DD-4377-AEBC-CFFDF59965E4}"/>
              </a:ext>
            </a:extLst>
          </p:cNvPr>
          <p:cNvSpPr txBox="1"/>
          <p:nvPr/>
        </p:nvSpPr>
        <p:spPr>
          <a:xfrm>
            <a:off x="4131179" y="4511378"/>
            <a:ext cx="78090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700" dirty="0">
                <a:latin typeface="Avenir Next LT Pro" panose="020B0504020202020204" pitchFamily="34" charset="0"/>
              </a:rPr>
              <a:t>LOKAL I NACHHALTIG I SOZIAL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7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2"/>
    </mc:Choice>
    <mc:Fallback xmlns="">
      <p:transition spd="slow" advTm="18832"/>
    </mc:Fallback>
  </mc:AlternateContent>
  <p:extLst>
    <p:ext uri="{E180D4A7-C9FB-4DFB-919C-405C955672EB}">
      <p14:showEvtLst xmlns:p14="http://schemas.microsoft.com/office/powerpoint/2010/main">
        <p14:playEvt time="334" objId="7"/>
        <p14:stopEvt time="9267" objId="7"/>
        <p14:playEvt time="9313" objId="7"/>
        <p14:stopEvt time="18183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EFBCC3-45FB-4FEA-B6F2-3B13DCD2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BCB89C3-A5E3-4571-A25E-68CD4EF51DDA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7B7097-3BD8-4052-810D-68F31588D1CD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F67CF68F-BED2-4888-9B3A-5C7C4C7D3F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755"/>
          <a:stretch/>
        </p:blipFill>
        <p:spPr>
          <a:xfrm>
            <a:off x="2499232" y="4130431"/>
            <a:ext cx="3707985" cy="2537087"/>
          </a:xfrm>
          <a:prstGeom prst="rect">
            <a:avLst/>
          </a:prstGeom>
        </p:spPr>
      </p:pic>
      <p:pic>
        <p:nvPicPr>
          <p:cNvPr id="12" name="Grafik 11" descr="Ein Bild, das Text, verschieden, darstellend, Gruppe enthält.&#10;&#10;Automatisch generierte Beschreibung">
            <a:extLst>
              <a:ext uri="{FF2B5EF4-FFF2-40B4-BE49-F238E27FC236}">
                <a16:creationId xmlns:a16="http://schemas.microsoft.com/office/drawing/2014/main" id="{588A3346-1915-498E-AE9D-24868E397C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41"/>
          <a:stretch/>
        </p:blipFill>
        <p:spPr>
          <a:xfrm>
            <a:off x="1628749" y="1614885"/>
            <a:ext cx="5447867" cy="253708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DE14DD4-FE4F-4683-9109-DAE8598E9EAE}"/>
              </a:ext>
            </a:extLst>
          </p:cNvPr>
          <p:cNvSpPr txBox="1"/>
          <p:nvPr/>
        </p:nvSpPr>
        <p:spPr>
          <a:xfrm>
            <a:off x="355600" y="1081183"/>
            <a:ext cx="582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Unser Team besteht aus…</a:t>
            </a:r>
          </a:p>
        </p:txBody>
      </p:sp>
      <p:pic>
        <p:nvPicPr>
          <p:cNvPr id="8" name="Grafik 7" descr="Ein Bild, das Text, verschieden, darstellend, Gruppe enthält.&#10;&#10;Automatisch generierte Beschreibung">
            <a:extLst>
              <a:ext uri="{FF2B5EF4-FFF2-40B4-BE49-F238E27FC236}">
                <a16:creationId xmlns:a16="http://schemas.microsoft.com/office/drawing/2014/main" id="{51877435-602A-4AD5-8AC6-298FB11302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/>
          <a:stretch/>
        </p:blipFill>
        <p:spPr>
          <a:xfrm>
            <a:off x="6994422" y="1614885"/>
            <a:ext cx="3720964" cy="2537087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B7A5EA3-523D-4CCA-941D-6375DEE94707}"/>
              </a:ext>
            </a:extLst>
          </p:cNvPr>
          <p:cNvGrpSpPr/>
          <p:nvPr/>
        </p:nvGrpSpPr>
        <p:grpSpPr>
          <a:xfrm>
            <a:off x="6150129" y="4141201"/>
            <a:ext cx="3483350" cy="2537086"/>
            <a:chOff x="7369470" y="4405716"/>
            <a:chExt cx="3336079" cy="237507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D91A844-D2A4-4101-8C2C-4012B92D5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732"/>
            <a:stretch/>
          </p:blipFill>
          <p:spPr>
            <a:xfrm>
              <a:off x="7369470" y="4405716"/>
              <a:ext cx="1748151" cy="2375074"/>
            </a:xfrm>
            <a:prstGeom prst="rect">
              <a:avLst/>
            </a:prstGeom>
          </p:spPr>
        </p:pic>
        <p:pic>
          <p:nvPicPr>
            <p:cNvPr id="3" name="Grafik 2" descr="Ein Bild, das Person, aus Holz, Holz enthält.&#10;&#10;Automatisch generierte Beschreibung">
              <a:extLst>
                <a:ext uri="{FF2B5EF4-FFF2-40B4-BE49-F238E27FC236}">
                  <a16:creationId xmlns:a16="http://schemas.microsoft.com/office/drawing/2014/main" id="{9128B9C9-AA10-45A6-A490-5F8A81FD4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" r="6435"/>
            <a:stretch/>
          </p:blipFill>
          <p:spPr>
            <a:xfrm>
              <a:off x="9191840" y="4540457"/>
              <a:ext cx="1513709" cy="211719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08BF419-0B2F-449E-B4D1-ADB0F077F802}"/>
                </a:ext>
              </a:extLst>
            </p:cNvPr>
            <p:cNvSpPr/>
            <p:nvPr/>
          </p:nvSpPr>
          <p:spPr>
            <a:xfrm>
              <a:off x="9306087" y="5938464"/>
              <a:ext cx="1235198" cy="5753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b="1" dirty="0">
                  <a:solidFill>
                    <a:schemeClr val="tx1"/>
                  </a:solidFill>
                </a:rPr>
                <a:t>ANNIKA</a:t>
              </a:r>
            </a:p>
            <a:p>
              <a:pPr algn="ctr"/>
              <a:r>
                <a:rPr lang="de-DE" sz="1000" i="1" dirty="0">
                  <a:solidFill>
                    <a:schemeClr val="tx1"/>
                  </a:solidFill>
                </a:rPr>
                <a:t>SEO-Marketing &amp; 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80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EFBCC3-45FB-4FEA-B6F2-3B13DCD2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BCB89C3-A5E3-4571-A25E-68CD4EF51DDA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7B7097-3BD8-4052-810D-68F31588D1CD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nactus - Dedicated to making the world a better place through  entrepreneurial action.">
            <a:extLst>
              <a:ext uri="{FF2B5EF4-FFF2-40B4-BE49-F238E27FC236}">
                <a16:creationId xmlns:a16="http://schemas.microsoft.com/office/drawing/2014/main" id="{829222A3-E760-4357-BEDE-387FC94E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30" y="1722217"/>
            <a:ext cx="3443438" cy="16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932536-518A-4CCF-97BE-7909767A8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34" y="2211511"/>
            <a:ext cx="5035482" cy="126943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A3A9EC8-0E4B-4490-A96F-A514F4B6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409318"/>
            <a:ext cx="5451194" cy="14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pportunities">
            <a:extLst>
              <a:ext uri="{FF2B5EF4-FFF2-40B4-BE49-F238E27FC236}">
                <a16:creationId xmlns:a16="http://schemas.microsoft.com/office/drawing/2014/main" id="{AD3D9EDE-138E-493C-8373-82D959F6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34" y="4235147"/>
            <a:ext cx="4147154" cy="22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A72B405-9E97-4906-A1D4-2514A4685062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>
            <a:off x="6096000" y="1725819"/>
            <a:ext cx="0" cy="4552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4D6D524-0340-4ACC-80BE-3C7637194793}"/>
              </a:ext>
            </a:extLst>
          </p:cNvPr>
          <p:cNvCxnSpPr>
            <a:cxnSpLocks/>
          </p:cNvCxnSpPr>
          <p:nvPr/>
        </p:nvCxnSpPr>
        <p:spPr>
          <a:xfrm flipH="1">
            <a:off x="2211070" y="3966641"/>
            <a:ext cx="82002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F783BDD-3516-4E99-ADE4-D7A9F74E6823}"/>
              </a:ext>
            </a:extLst>
          </p:cNvPr>
          <p:cNvSpPr txBox="1"/>
          <p:nvPr/>
        </p:nvSpPr>
        <p:spPr>
          <a:xfrm>
            <a:off x="-512067" y="3736082"/>
            <a:ext cx="334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venir Next LT Pro" panose="020B0504020202020204" pitchFamily="34" charset="0"/>
              </a:rPr>
              <a:t>Wissenschaft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E129C0A-E273-4EBE-80F6-A98737E3F4B0}"/>
              </a:ext>
            </a:extLst>
          </p:cNvPr>
          <p:cNvSpPr txBox="1"/>
          <p:nvPr/>
        </p:nvSpPr>
        <p:spPr>
          <a:xfrm>
            <a:off x="9546700" y="3736082"/>
            <a:ext cx="334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venir Next LT Pro" panose="020B0504020202020204" pitchFamily="34" charset="0"/>
              </a:rPr>
              <a:t>Wirtschaft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FDB7CF5-FEAA-4502-AB13-53CBBD04207B}"/>
              </a:ext>
            </a:extLst>
          </p:cNvPr>
          <p:cNvSpPr txBox="1"/>
          <p:nvPr/>
        </p:nvSpPr>
        <p:spPr>
          <a:xfrm>
            <a:off x="355600" y="801650"/>
            <a:ext cx="7131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Unterstützt werden </a:t>
            </a:r>
          </a:p>
          <a:p>
            <a:r>
              <a:rPr lang="de-DE" sz="3200" dirty="0">
                <a:latin typeface="Avenir Next LT Pro" panose="020B0504020202020204" pitchFamily="34" charset="0"/>
              </a:rPr>
              <a:t>wir von…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88931C8-A9BC-4084-B1CF-B437BEBA9DA5}"/>
              </a:ext>
            </a:extLst>
          </p:cNvPr>
          <p:cNvSpPr txBox="1"/>
          <p:nvPr/>
        </p:nvSpPr>
        <p:spPr>
          <a:xfrm>
            <a:off x="4424326" y="6278267"/>
            <a:ext cx="334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venir Next LT Pro" panose="020B0504020202020204" pitchFamily="34" charset="0"/>
              </a:rPr>
              <a:t>Förderung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322E6EB-1427-4F20-9F63-DCA0C8C472AD}"/>
              </a:ext>
            </a:extLst>
          </p:cNvPr>
          <p:cNvSpPr txBox="1"/>
          <p:nvPr/>
        </p:nvSpPr>
        <p:spPr>
          <a:xfrm>
            <a:off x="4424326" y="1264154"/>
            <a:ext cx="334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venir Next LT Pro" panose="020B0504020202020204" pitchFamily="34" charset="0"/>
              </a:rPr>
              <a:t>Beratung</a:t>
            </a:r>
          </a:p>
        </p:txBody>
      </p:sp>
    </p:spTree>
    <p:extLst>
      <p:ext uri="{BB962C8B-B14F-4D97-AF65-F5344CB8AC3E}">
        <p14:creationId xmlns:p14="http://schemas.microsoft.com/office/powerpoint/2010/main" val="271226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1274C78-8149-49B5-930B-31884906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E0E015A-0AC1-4AA9-A7FE-83367FEA4AF9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BE65213-255B-4AF6-BBA6-3861F71921CC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C6CDE0A-F3D8-4C4C-9286-B1819DF91216}"/>
              </a:ext>
            </a:extLst>
          </p:cNvPr>
          <p:cNvGrpSpPr/>
          <p:nvPr/>
        </p:nvGrpSpPr>
        <p:grpSpPr>
          <a:xfrm>
            <a:off x="7795130" y="2978731"/>
            <a:ext cx="3261701" cy="2197761"/>
            <a:chOff x="7282606" y="3366012"/>
            <a:chExt cx="4341540" cy="3123421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DADC32E5-9F20-4C07-B738-8FB1FDF46E1C}"/>
                </a:ext>
              </a:extLst>
            </p:cNvPr>
            <p:cNvGrpSpPr/>
            <p:nvPr/>
          </p:nvGrpSpPr>
          <p:grpSpPr>
            <a:xfrm>
              <a:off x="7282606" y="4517758"/>
              <a:ext cx="2257425" cy="1971675"/>
              <a:chOff x="7369596" y="4312137"/>
              <a:chExt cx="2257425" cy="1971675"/>
            </a:xfrm>
          </p:grpSpPr>
          <p:sp>
            <p:nvSpPr>
              <p:cNvPr id="9" name="Sechseck 8">
                <a:extLst>
                  <a:ext uri="{FF2B5EF4-FFF2-40B4-BE49-F238E27FC236}">
                    <a16:creationId xmlns:a16="http://schemas.microsoft.com/office/drawing/2014/main" id="{9FAEA443-3FF4-4AE8-9683-407801425D81}"/>
                  </a:ext>
                </a:extLst>
              </p:cNvPr>
              <p:cNvSpPr/>
              <p:nvPr/>
            </p:nvSpPr>
            <p:spPr>
              <a:xfrm>
                <a:off x="7369596" y="4312137"/>
                <a:ext cx="2257425" cy="1971675"/>
              </a:xfrm>
              <a:prstGeom prst="hexagon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pic>
            <p:nvPicPr>
              <p:cNvPr id="16" name="Grafik 15" descr="Offene Hand mit Pflanze mit einfarbiger Füllung">
                <a:extLst>
                  <a:ext uri="{FF2B5EF4-FFF2-40B4-BE49-F238E27FC236}">
                    <a16:creationId xmlns:a16="http://schemas.microsoft.com/office/drawing/2014/main" id="{1371BD1F-A33F-4F89-AFD3-947EEA264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832339" y="4639271"/>
                <a:ext cx="1331938" cy="1331938"/>
              </a:xfrm>
              <a:prstGeom prst="rect">
                <a:avLst/>
              </a:prstGeom>
            </p:spPr>
          </p:pic>
        </p:grpSp>
        <p:sp>
          <p:nvSpPr>
            <p:cNvPr id="10" name="Sechseck 9">
              <a:extLst>
                <a:ext uri="{FF2B5EF4-FFF2-40B4-BE49-F238E27FC236}">
                  <a16:creationId xmlns:a16="http://schemas.microsoft.com/office/drawing/2014/main" id="{11A4A22E-3B54-41C3-96A7-7C4D5373CC09}"/>
                </a:ext>
              </a:extLst>
            </p:cNvPr>
            <p:cNvSpPr/>
            <p:nvPr/>
          </p:nvSpPr>
          <p:spPr>
            <a:xfrm>
              <a:off x="9366722" y="3366012"/>
              <a:ext cx="2257424" cy="1971676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Grafik 3" descr="Ein Bild, das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4F1C3B08-FB56-490A-B104-8DF8C0E7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13074" r="6462" b="14294"/>
          <a:stretch/>
        </p:blipFill>
        <p:spPr>
          <a:xfrm>
            <a:off x="137779" y="1833963"/>
            <a:ext cx="4146179" cy="2744311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55E23C3-7CF8-49D7-AD2C-303D39CDC14A}"/>
              </a:ext>
            </a:extLst>
          </p:cNvPr>
          <p:cNvGrpSpPr/>
          <p:nvPr/>
        </p:nvGrpSpPr>
        <p:grpSpPr>
          <a:xfrm>
            <a:off x="7808426" y="1403804"/>
            <a:ext cx="3248405" cy="2197761"/>
            <a:chOff x="7282606" y="985342"/>
            <a:chExt cx="4323842" cy="3123421"/>
          </a:xfrm>
        </p:grpSpPr>
        <p:sp>
          <p:nvSpPr>
            <p:cNvPr id="11" name="Sechseck 10">
              <a:extLst>
                <a:ext uri="{FF2B5EF4-FFF2-40B4-BE49-F238E27FC236}">
                  <a16:creationId xmlns:a16="http://schemas.microsoft.com/office/drawing/2014/main" id="{BE170937-698B-421E-8EA3-178F6B45FEC4}"/>
                </a:ext>
              </a:extLst>
            </p:cNvPr>
            <p:cNvSpPr/>
            <p:nvPr/>
          </p:nvSpPr>
          <p:spPr>
            <a:xfrm>
              <a:off x="7282606" y="2137088"/>
              <a:ext cx="2257425" cy="1971675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 descr="Lager">
              <a:extLst>
                <a:ext uri="{FF2B5EF4-FFF2-40B4-BE49-F238E27FC236}">
                  <a16:creationId xmlns:a16="http://schemas.microsoft.com/office/drawing/2014/main" id="{8AB61F16-317B-4370-A73D-868EEB53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2530" y="2363054"/>
              <a:ext cx="1429683" cy="1429683"/>
            </a:xfrm>
            <a:prstGeom prst="rect">
              <a:avLst/>
            </a:prstGeom>
          </p:spPr>
        </p:pic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A06F0BFE-9CA6-43AA-86C1-21443F9F9534}"/>
                </a:ext>
              </a:extLst>
            </p:cNvPr>
            <p:cNvGrpSpPr/>
            <p:nvPr/>
          </p:nvGrpSpPr>
          <p:grpSpPr>
            <a:xfrm>
              <a:off x="9349023" y="985342"/>
              <a:ext cx="2257425" cy="1971675"/>
              <a:chOff x="9349023" y="985342"/>
              <a:chExt cx="2257425" cy="1971675"/>
            </a:xfrm>
          </p:grpSpPr>
          <p:sp>
            <p:nvSpPr>
              <p:cNvPr id="12" name="Sechseck 11">
                <a:extLst>
                  <a:ext uri="{FF2B5EF4-FFF2-40B4-BE49-F238E27FC236}">
                    <a16:creationId xmlns:a16="http://schemas.microsoft.com/office/drawing/2014/main" id="{7774CE06-1C9D-447E-AA99-C45161C79078}"/>
                  </a:ext>
                </a:extLst>
              </p:cNvPr>
              <p:cNvSpPr/>
              <p:nvPr/>
            </p:nvSpPr>
            <p:spPr>
              <a:xfrm>
                <a:off x="9349023" y="985342"/>
                <a:ext cx="2257425" cy="1971675"/>
              </a:xfrm>
              <a:prstGeom prst="hexagon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9" name="Grafik 28" descr="Abfall mit einfarbiger Füllung">
                <a:extLst>
                  <a:ext uri="{FF2B5EF4-FFF2-40B4-BE49-F238E27FC236}">
                    <a16:creationId xmlns:a16="http://schemas.microsoft.com/office/drawing/2014/main" id="{0FAB361B-5C28-48D5-9285-16960CB020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87864" y="1292645"/>
                <a:ext cx="1374912" cy="1374912"/>
              </a:xfrm>
              <a:prstGeom prst="rect">
                <a:avLst/>
              </a:prstGeom>
            </p:spPr>
          </p:pic>
        </p:grpSp>
      </p:grpSp>
      <p:pic>
        <p:nvPicPr>
          <p:cNvPr id="40" name="Grafik 39" descr="Blitz Silhouette">
            <a:extLst>
              <a:ext uri="{FF2B5EF4-FFF2-40B4-BE49-F238E27FC236}">
                <a16:creationId xmlns:a16="http://schemas.microsoft.com/office/drawing/2014/main" id="{C34C08B4-3071-4EA0-86FD-B388743222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20792" y="1878116"/>
            <a:ext cx="3003909" cy="3003909"/>
          </a:xfrm>
          <a:prstGeom prst="rect">
            <a:avLst/>
          </a:prstGeom>
        </p:spPr>
      </p:pic>
      <p:pic>
        <p:nvPicPr>
          <p:cNvPr id="30" name="Picture 8" descr="Unsere Partner — Consiglia e.V.">
            <a:extLst>
              <a:ext uri="{FF2B5EF4-FFF2-40B4-BE49-F238E27FC236}">
                <a16:creationId xmlns:a16="http://schemas.microsoft.com/office/drawing/2014/main" id="{144CAA7D-24F4-4417-A10B-0270FB794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229">
            <a:off x="462198" y="2223065"/>
            <a:ext cx="791518" cy="5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itchbreak – Gründer-Campus Saar">
            <a:extLst>
              <a:ext uri="{FF2B5EF4-FFF2-40B4-BE49-F238E27FC236}">
                <a16:creationId xmlns:a16="http://schemas.microsoft.com/office/drawing/2014/main" id="{339DF073-E30C-41C3-81D5-13B03095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49" y="2416855"/>
            <a:ext cx="967796" cy="54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A1FBF9E7-A601-41DA-8E31-EB2AA8A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401">
            <a:off x="3130471" y="2446226"/>
            <a:ext cx="933352" cy="41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843D9B19-C69E-4E6D-8FA4-9ED94FB325D8}"/>
              </a:ext>
            </a:extLst>
          </p:cNvPr>
          <p:cNvSpPr txBox="1"/>
          <p:nvPr/>
        </p:nvSpPr>
        <p:spPr>
          <a:xfrm>
            <a:off x="355398" y="819029"/>
            <a:ext cx="371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Roll-</a:t>
            </a:r>
            <a:r>
              <a:rPr lang="de-DE" sz="3200" dirty="0" err="1">
                <a:latin typeface="Avenir Next LT Pro" panose="020B0504020202020204" pitchFamily="34" charset="0"/>
              </a:rPr>
              <a:t>ups</a:t>
            </a:r>
            <a:r>
              <a:rPr lang="de-DE" sz="3200" dirty="0">
                <a:latin typeface="Avenir Next LT Pro" panose="020B0504020202020204" pitchFamily="34" charset="0"/>
              </a:rPr>
              <a:t> sind..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49F9A62-0AC0-4BBB-9275-265DF37A215A}"/>
              </a:ext>
            </a:extLst>
          </p:cNvPr>
          <p:cNvSpPr txBox="1"/>
          <p:nvPr/>
        </p:nvSpPr>
        <p:spPr>
          <a:xfrm>
            <a:off x="355398" y="5464917"/>
            <a:ext cx="52784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venir Next LT Pro" panose="020B0504020202020204" pitchFamily="34" charset="0"/>
              </a:rPr>
              <a:t>… beliebte und effektive</a:t>
            </a:r>
          </a:p>
          <a:p>
            <a:r>
              <a:rPr lang="de-DE" sz="2400" dirty="0">
                <a:latin typeface="Avenir Next LT Pro" panose="020B0504020202020204" pitchFamily="34" charset="0"/>
              </a:rPr>
              <a:t>Werbeträger aus Kunststoffmaterial</a:t>
            </a:r>
            <a:r>
              <a:rPr lang="de-DE" sz="1800" dirty="0"/>
              <a:t>.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38D0F92-07AE-41C7-9DDF-FF876355BAB8}"/>
              </a:ext>
            </a:extLst>
          </p:cNvPr>
          <p:cNvSpPr txBox="1"/>
          <p:nvPr/>
        </p:nvSpPr>
        <p:spPr>
          <a:xfrm>
            <a:off x="7724701" y="819029"/>
            <a:ext cx="422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Gleichzeitig sind sie...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52E6547-A159-4897-88FA-4BA59038B191}"/>
              </a:ext>
            </a:extLst>
          </p:cNvPr>
          <p:cNvSpPr txBox="1"/>
          <p:nvPr/>
        </p:nvSpPr>
        <p:spPr>
          <a:xfrm>
            <a:off x="6849383" y="5386740"/>
            <a:ext cx="4928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2400" dirty="0">
                <a:latin typeface="Avenir Next LT Pro" panose="020B0504020202020204" pitchFamily="34" charset="0"/>
              </a:rPr>
              <a:t>kurzlebig und schwer recycelbar. Es entstehen Kosten für ihre Lagerung und Entsorgung</a:t>
            </a:r>
            <a:r>
              <a:rPr lang="de-DE" sz="1800" dirty="0"/>
              <a:t>.</a:t>
            </a:r>
            <a:endParaRPr lang="de-DE" dirty="0"/>
          </a:p>
        </p:txBody>
      </p:sp>
      <p:pic>
        <p:nvPicPr>
          <p:cNvPr id="27" name="Grafik 26" descr="Recycling mit einfarbiger Füllung">
            <a:extLst>
              <a:ext uri="{FF2B5EF4-FFF2-40B4-BE49-F238E27FC236}">
                <a16:creationId xmlns:a16="http://schemas.microsoft.com/office/drawing/2014/main" id="{6593FEFC-02C4-4A3A-8919-26481F8C89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81465" y="2957206"/>
            <a:ext cx="1422190" cy="13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EFBCC3-45FB-4FEA-B6F2-3B13DCD2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BCB89C3-A5E3-4571-A25E-68CD4EF51DDA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7B7097-3BD8-4052-810D-68F31588D1CD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Gipfelstürmer">
            <a:extLst>
              <a:ext uri="{FF2B5EF4-FFF2-40B4-BE49-F238E27FC236}">
                <a16:creationId xmlns:a16="http://schemas.microsoft.com/office/drawing/2014/main" id="{ED0299F8-E1DC-4A59-AC75-867AEA38DE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8243" y="3235775"/>
            <a:ext cx="294062" cy="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58AC84B-D815-4284-801A-0F935F375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0643" y="3388175"/>
            <a:ext cx="294062" cy="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67E344-40EC-4854-9E5B-B2AFCE622517}"/>
              </a:ext>
            </a:extLst>
          </p:cNvPr>
          <p:cNvSpPr txBox="1"/>
          <p:nvPr/>
        </p:nvSpPr>
        <p:spPr>
          <a:xfrm>
            <a:off x="355600" y="810446"/>
            <a:ext cx="519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Dem gegenüber steht </a:t>
            </a:r>
          </a:p>
          <a:p>
            <a:r>
              <a:rPr lang="de-DE" sz="3200" dirty="0">
                <a:latin typeface="Avenir Next LT Pro" panose="020B0504020202020204" pitchFamily="34" charset="0"/>
              </a:rPr>
              <a:t>ein steigendes Bewusstsein für…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5A9D273-A60E-4BA8-BB39-ED528AE1F792}"/>
              </a:ext>
            </a:extLst>
          </p:cNvPr>
          <p:cNvSpPr/>
          <p:nvPr/>
        </p:nvSpPr>
        <p:spPr>
          <a:xfrm>
            <a:off x="5335716" y="1247998"/>
            <a:ext cx="3485843" cy="3380773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3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de-DE" sz="2300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Nachhaltigkeit </a:t>
            </a:r>
          </a:p>
          <a:p>
            <a:r>
              <a:rPr lang="de-DE" sz="2300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        in der </a:t>
            </a:r>
          </a:p>
          <a:p>
            <a:r>
              <a:rPr lang="de-DE" sz="2300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Gesellschaft</a:t>
            </a:r>
          </a:p>
          <a:p>
            <a:pPr algn="ctr"/>
            <a:endParaRPr lang="de-DE" sz="20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endParaRPr lang="de-DE" sz="20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endParaRPr lang="de-DE" sz="20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5510F4E-BF9F-46EA-B329-5593D3E70663}"/>
              </a:ext>
            </a:extLst>
          </p:cNvPr>
          <p:cNvSpPr/>
          <p:nvPr/>
        </p:nvSpPr>
        <p:spPr>
          <a:xfrm>
            <a:off x="7984444" y="1247997"/>
            <a:ext cx="3485843" cy="338077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         CSR bei    	Unternehmen</a:t>
            </a:r>
          </a:p>
          <a:p>
            <a:pPr algn="ctr"/>
            <a:endParaRPr lang="de-DE" sz="20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endParaRPr lang="de-DE" sz="20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7B67B9-131B-48AE-99FD-E6247BBC3F6D}"/>
              </a:ext>
            </a:extLst>
          </p:cNvPr>
          <p:cNvSpPr/>
          <p:nvPr/>
        </p:nvSpPr>
        <p:spPr>
          <a:xfrm>
            <a:off x="6675919" y="3077456"/>
            <a:ext cx="3485843" cy="338077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endParaRPr lang="de-DE" sz="24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endParaRPr lang="de-DE" sz="24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de-DE" sz="2300" i="1" dirty="0">
                <a:solidFill>
                  <a:schemeClr val="tx1"/>
                </a:solidFill>
                <a:latin typeface="Avenir Next LT Pro" panose="020B0504020202020204" pitchFamily="34" charset="0"/>
              </a:rPr>
              <a:t>Individualität bei </a:t>
            </a:r>
          </a:p>
          <a:p>
            <a:pPr algn="ctr"/>
            <a:r>
              <a:rPr lang="de-DE" sz="2300" i="1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Kund:innen</a:t>
            </a:r>
            <a:endParaRPr lang="de-DE" sz="2300" i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75B025E-AC78-4A6D-9AD7-590ADDAE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72" y="4628771"/>
            <a:ext cx="4035192" cy="1365990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F7D0E89-945E-4AC0-977A-0600108EDB68}"/>
              </a:ext>
            </a:extLst>
          </p:cNvPr>
          <p:cNvCxnSpPr>
            <a:cxnSpLocks/>
          </p:cNvCxnSpPr>
          <p:nvPr/>
        </p:nvCxnSpPr>
        <p:spPr>
          <a:xfrm flipV="1">
            <a:off x="5335716" y="3429000"/>
            <a:ext cx="3083124" cy="1930296"/>
          </a:xfrm>
          <a:prstGeom prst="straightConnector1">
            <a:avLst/>
          </a:prstGeom>
          <a:ln w="57150">
            <a:solidFill>
              <a:srgbClr val="4AB3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375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EFBCC3-45FB-4FEA-B6F2-3B13DCD2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BCB89C3-A5E3-4571-A25E-68CD4EF51DDA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7B7097-3BD8-4052-810D-68F31588D1CD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D67E344-40EC-4854-9E5B-B2AFCE622517}"/>
              </a:ext>
            </a:extLst>
          </p:cNvPr>
          <p:cNvSpPr txBox="1"/>
          <p:nvPr/>
        </p:nvSpPr>
        <p:spPr>
          <a:xfrm>
            <a:off x="301361" y="863239"/>
            <a:ext cx="519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Wir fördern die SGDs…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FCF9BE-894B-41CE-A75A-EE0BED221431}"/>
              </a:ext>
            </a:extLst>
          </p:cNvPr>
          <p:cNvSpPr txBox="1"/>
          <p:nvPr/>
        </p:nvSpPr>
        <p:spPr>
          <a:xfrm>
            <a:off x="355600" y="3690081"/>
            <a:ext cx="6733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Wir generieren Impact indem wir… 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C532D06-851D-455B-B78B-BBF2AB3AA64D}"/>
              </a:ext>
            </a:extLst>
          </p:cNvPr>
          <p:cNvSpPr/>
          <p:nvPr/>
        </p:nvSpPr>
        <p:spPr>
          <a:xfrm>
            <a:off x="555369" y="1680333"/>
            <a:ext cx="3332286" cy="1777429"/>
          </a:xfrm>
          <a:prstGeom prst="roundRect">
            <a:avLst/>
          </a:prstGeom>
          <a:noFill/>
          <a:ln w="28575">
            <a:solidFill>
              <a:srgbClr val="AD0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55AB77-5368-408C-B9B2-FB38747C7814}"/>
              </a:ext>
            </a:extLst>
          </p:cNvPr>
          <p:cNvSpPr txBox="1"/>
          <p:nvPr/>
        </p:nvSpPr>
        <p:spPr>
          <a:xfrm>
            <a:off x="5017334" y="1876549"/>
            <a:ext cx="22018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/>
              <a:t>Responsible</a:t>
            </a:r>
            <a:endParaRPr lang="de-DE" sz="2800" dirty="0"/>
          </a:p>
          <a:p>
            <a:pPr algn="ctr"/>
            <a:r>
              <a:rPr lang="de-DE" sz="2800" dirty="0" err="1"/>
              <a:t>consumption</a:t>
            </a:r>
            <a:endParaRPr lang="de-DE" sz="2800" dirty="0"/>
          </a:p>
          <a:p>
            <a:pPr algn="ctr"/>
            <a:r>
              <a:rPr lang="de-DE" sz="2800" dirty="0"/>
              <a:t> &amp; </a:t>
            </a:r>
            <a:r>
              <a:rPr lang="de-DE" sz="2800" dirty="0" err="1"/>
              <a:t>production</a:t>
            </a:r>
            <a:endParaRPr lang="de-DE" sz="2800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36BDEBF3-B2D8-41B1-B6AC-8DF72CF2C6A4}"/>
              </a:ext>
            </a:extLst>
          </p:cNvPr>
          <p:cNvSpPr/>
          <p:nvPr/>
        </p:nvSpPr>
        <p:spPr>
          <a:xfrm>
            <a:off x="4429857" y="1680333"/>
            <a:ext cx="3332286" cy="177743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84B268E-E253-4622-B085-71BA912A3AF6}"/>
              </a:ext>
            </a:extLst>
          </p:cNvPr>
          <p:cNvSpPr txBox="1"/>
          <p:nvPr/>
        </p:nvSpPr>
        <p:spPr>
          <a:xfrm>
            <a:off x="1510647" y="2090305"/>
            <a:ext cx="1349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/>
              <a:t>Gender</a:t>
            </a:r>
          </a:p>
          <a:p>
            <a:pPr algn="ctr"/>
            <a:r>
              <a:rPr lang="de-DE" sz="2800" dirty="0" err="1"/>
              <a:t>Equality</a:t>
            </a:r>
            <a:endParaRPr lang="de-DE" sz="280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463E9EB1-32AD-450F-88BF-08287DA8A17F}"/>
              </a:ext>
            </a:extLst>
          </p:cNvPr>
          <p:cNvSpPr/>
          <p:nvPr/>
        </p:nvSpPr>
        <p:spPr>
          <a:xfrm>
            <a:off x="8304345" y="1680333"/>
            <a:ext cx="3332286" cy="177743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A1A9FA3-7130-4463-BF23-97AC1223091A}"/>
              </a:ext>
            </a:extLst>
          </p:cNvPr>
          <p:cNvSpPr txBox="1"/>
          <p:nvPr/>
        </p:nvSpPr>
        <p:spPr>
          <a:xfrm>
            <a:off x="9307704" y="2090306"/>
            <a:ext cx="137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Climate </a:t>
            </a:r>
          </a:p>
          <a:p>
            <a:pPr algn="ctr"/>
            <a:r>
              <a:rPr lang="de-DE" sz="2800" dirty="0"/>
              <a:t>Action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634F2C9-5F15-4E32-BFDF-5A0B93676F3B}"/>
              </a:ext>
            </a:extLst>
          </p:cNvPr>
          <p:cNvSpPr/>
          <p:nvPr/>
        </p:nvSpPr>
        <p:spPr>
          <a:xfrm>
            <a:off x="555369" y="4541176"/>
            <a:ext cx="3332286" cy="2126339"/>
          </a:xfrm>
          <a:prstGeom prst="roundRect">
            <a:avLst/>
          </a:prstGeom>
          <a:noFill/>
          <a:ln w="28575">
            <a:solidFill>
              <a:srgbClr val="AD0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7A7CD133-8EE8-4D2E-95A5-14DB8D0C4B19}"/>
              </a:ext>
            </a:extLst>
          </p:cNvPr>
          <p:cNvSpPr/>
          <p:nvPr/>
        </p:nvSpPr>
        <p:spPr>
          <a:xfrm>
            <a:off x="4429857" y="4541178"/>
            <a:ext cx="3332286" cy="212634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10560D4B-63EA-4D9F-AC95-5E3AF4A69552}"/>
              </a:ext>
            </a:extLst>
          </p:cNvPr>
          <p:cNvSpPr/>
          <p:nvPr/>
        </p:nvSpPr>
        <p:spPr>
          <a:xfrm>
            <a:off x="8304345" y="4541178"/>
            <a:ext cx="3332286" cy="212634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5357C7C-EDA4-4E2F-9CFD-F5BDC6EEAD17}"/>
              </a:ext>
            </a:extLst>
          </p:cNvPr>
          <p:cNvSpPr txBox="1"/>
          <p:nvPr/>
        </p:nvSpPr>
        <p:spPr>
          <a:xfrm>
            <a:off x="776069" y="4636190"/>
            <a:ext cx="28700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Tx/>
              <a:buNone/>
            </a:pPr>
            <a:r>
              <a:rPr lang="de-DE" dirty="0"/>
              <a:t>…Frauen mit wenig Chancen auf dem deutschen Arbeitsmarkt, zum Beispiel Geflüchteten, eine Beschäftigung mit flexiblen, familienfreundlichen Arbeitszeiten bieten.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3ED9A64-5F57-48B9-A837-12F03530B5CE}"/>
              </a:ext>
            </a:extLst>
          </p:cNvPr>
          <p:cNvSpPr txBox="1"/>
          <p:nvPr/>
        </p:nvSpPr>
        <p:spPr>
          <a:xfrm>
            <a:off x="4660999" y="4636190"/>
            <a:ext cx="28700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Tx/>
              <a:buNone/>
            </a:pPr>
            <a:r>
              <a:rPr lang="de-DE" dirty="0"/>
              <a:t>…zu 100% lokal in</a:t>
            </a:r>
          </a:p>
          <a:p>
            <a:pPr lvl="0">
              <a:buFontTx/>
              <a:buNone/>
            </a:pPr>
            <a:r>
              <a:rPr lang="de-DE" dirty="0"/>
              <a:t>Deutschland produzieren und in jedem Bereich unseres Unternehmens, sei es der Versand oder das Geschäftskonto, auf Nachhaltigkeit achten.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4990CC0-9419-4756-885E-8D099B3B06E5}"/>
              </a:ext>
            </a:extLst>
          </p:cNvPr>
          <p:cNvSpPr txBox="1"/>
          <p:nvPr/>
        </p:nvSpPr>
        <p:spPr>
          <a:xfrm>
            <a:off x="8535487" y="4588682"/>
            <a:ext cx="3101144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buFontTx/>
              <a:buNone/>
            </a:pPr>
            <a:r>
              <a:rPr lang="de-DE" dirty="0"/>
              <a:t>…durch die Wieder-verwendung des schwer recycelbaren PVC-Materials Müll vermeiden, welcher ansonsten meist verbrannt würde, wobei große Mengen CO2 ausgestoßen würden.</a:t>
            </a:r>
          </a:p>
        </p:txBody>
      </p:sp>
    </p:spTree>
    <p:extLst>
      <p:ext uri="{BB962C8B-B14F-4D97-AF65-F5344CB8AC3E}">
        <p14:creationId xmlns:p14="http://schemas.microsoft.com/office/powerpoint/2010/main" val="136287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 descr="Laptop Silhouette">
            <a:extLst>
              <a:ext uri="{FF2B5EF4-FFF2-40B4-BE49-F238E27FC236}">
                <a16:creationId xmlns:a16="http://schemas.microsoft.com/office/drawing/2014/main" id="{0D6FBBD7-4407-4284-92EB-48293A30F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5405" y="1519871"/>
            <a:ext cx="1273821" cy="12738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34C30D-77DE-4498-BF29-15B43FDCD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C470B7C-46C8-49DB-8312-1B309DEDF5C0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F3286A6-C3CF-4256-8575-CEDC304EE7BC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>
            <a:extLst>
              <a:ext uri="{FF2B5EF4-FFF2-40B4-BE49-F238E27FC236}">
                <a16:creationId xmlns:a16="http://schemas.microsoft.com/office/drawing/2014/main" id="{A289A01C-6A2C-46D9-8BBF-B36E5FD1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3CAA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13" y="4841770"/>
            <a:ext cx="550316" cy="9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fik 37" descr="Einkaufstasche">
            <a:extLst>
              <a:ext uri="{FF2B5EF4-FFF2-40B4-BE49-F238E27FC236}">
                <a16:creationId xmlns:a16="http://schemas.microsoft.com/office/drawing/2014/main" id="{ADC270EA-66D6-4BD0-8DEF-F9BFF0010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9036" y="3184671"/>
            <a:ext cx="806743" cy="792854"/>
          </a:xfrm>
          <a:prstGeom prst="rect">
            <a:avLst/>
          </a:prstGeom>
        </p:spPr>
      </p:pic>
      <p:pic>
        <p:nvPicPr>
          <p:cNvPr id="4" name="Grafik 3" descr="Ein Bild, das Haushaltsgerät, drinnen, Person, Monitor enthält.&#10;&#10;Automatisch generierte Beschreibung">
            <a:extLst>
              <a:ext uri="{FF2B5EF4-FFF2-40B4-BE49-F238E27FC236}">
                <a16:creationId xmlns:a16="http://schemas.microsoft.com/office/drawing/2014/main" id="{99518794-4737-45D0-A2DB-59236C1842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11506" b="10015"/>
          <a:stretch/>
        </p:blipFill>
        <p:spPr>
          <a:xfrm>
            <a:off x="5205691" y="3029483"/>
            <a:ext cx="3300973" cy="1951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FC7121D-E2BF-4A92-B1D7-0942649912DE}"/>
              </a:ext>
            </a:extLst>
          </p:cNvPr>
          <p:cNvSpPr txBox="1"/>
          <p:nvPr/>
        </p:nvSpPr>
        <p:spPr>
          <a:xfrm>
            <a:off x="355600" y="798370"/>
            <a:ext cx="492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Unser Konzept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2456F6-A394-4C13-A5A6-ACE1687F7A78}"/>
              </a:ext>
            </a:extLst>
          </p:cNvPr>
          <p:cNvSpPr txBox="1"/>
          <p:nvPr/>
        </p:nvSpPr>
        <p:spPr>
          <a:xfrm>
            <a:off x="3556232" y="2295089"/>
            <a:ext cx="218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venir Next LT Pro" panose="020B0504020202020204" pitchFamily="34" charset="0"/>
              </a:rPr>
              <a:t>B2B-Vertrieb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D9D840D-A568-4EF2-B226-4CCB1EDC1330}"/>
              </a:ext>
            </a:extLst>
          </p:cNvPr>
          <p:cNvSpPr txBox="1"/>
          <p:nvPr/>
        </p:nvSpPr>
        <p:spPr>
          <a:xfrm>
            <a:off x="8391731" y="4126871"/>
            <a:ext cx="238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venir Next LT Pro" panose="020B0504020202020204" pitchFamily="34" charset="0"/>
              </a:rPr>
              <a:t>B2C-Vertrieb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B7A4E04-32CE-46FB-938F-7DE5F5EA629D}"/>
              </a:ext>
            </a:extLst>
          </p:cNvPr>
          <p:cNvGrpSpPr/>
          <p:nvPr/>
        </p:nvGrpSpPr>
        <p:grpSpPr>
          <a:xfrm>
            <a:off x="9954410" y="2939534"/>
            <a:ext cx="2275814" cy="2194048"/>
            <a:chOff x="3061098" y="1530929"/>
            <a:chExt cx="5776638" cy="4972685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C3961F0A-3DB3-4C28-AF43-F22F9F92D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9609" t="30555" r="40469" b="15834"/>
            <a:stretch/>
          </p:blipFill>
          <p:spPr>
            <a:xfrm>
              <a:off x="4803263" y="1839883"/>
              <a:ext cx="2585473" cy="3958245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F09EFE29-0474-4522-97EB-F7DAE0BE3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098" y="1530929"/>
              <a:ext cx="5776638" cy="4972685"/>
            </a:xfrm>
            <a:prstGeom prst="rect">
              <a:avLst/>
            </a:prstGeom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4682535C-72BA-4C60-8410-C5D3F582DBEF}"/>
              </a:ext>
            </a:extLst>
          </p:cNvPr>
          <p:cNvGrpSpPr/>
          <p:nvPr/>
        </p:nvGrpSpPr>
        <p:grpSpPr>
          <a:xfrm>
            <a:off x="4066540" y="1322364"/>
            <a:ext cx="806743" cy="792854"/>
            <a:chOff x="3557731" y="2401481"/>
            <a:chExt cx="806743" cy="792854"/>
          </a:xfrm>
          <a:solidFill>
            <a:srgbClr val="4AB3BE"/>
          </a:solidFill>
        </p:grpSpPr>
        <p:pic>
          <p:nvPicPr>
            <p:cNvPr id="43" name="Grafik 42" descr="Einkaufstasche">
              <a:extLst>
                <a:ext uri="{FF2B5EF4-FFF2-40B4-BE49-F238E27FC236}">
                  <a16:creationId xmlns:a16="http://schemas.microsoft.com/office/drawing/2014/main" id="{D8974406-DBED-4F20-9991-75E215BC0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57731" y="2401481"/>
              <a:ext cx="806743" cy="792854"/>
            </a:xfrm>
            <a:prstGeom prst="rect">
              <a:avLst/>
            </a:prstGeom>
          </p:spPr>
        </p:pic>
        <p:sp>
          <p:nvSpPr>
            <p:cNvPr id="44" name="Stern: 5 Zacken 43">
              <a:extLst>
                <a:ext uri="{FF2B5EF4-FFF2-40B4-BE49-F238E27FC236}">
                  <a16:creationId xmlns:a16="http://schemas.microsoft.com/office/drawing/2014/main" id="{B36D6CC0-71A1-4F03-83D2-F7E0A8308A5F}"/>
                </a:ext>
              </a:extLst>
            </p:cNvPr>
            <p:cNvSpPr/>
            <p:nvPr/>
          </p:nvSpPr>
          <p:spPr>
            <a:xfrm>
              <a:off x="3742881" y="2725431"/>
              <a:ext cx="338168" cy="293975"/>
            </a:xfrm>
            <a:prstGeom prst="star5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6EE7BAEB-AEA1-4A3E-904A-EC5C0C31C121}"/>
              </a:ext>
            </a:extLst>
          </p:cNvPr>
          <p:cNvSpPr txBox="1"/>
          <p:nvPr/>
        </p:nvSpPr>
        <p:spPr>
          <a:xfrm>
            <a:off x="1704791" y="5868338"/>
            <a:ext cx="295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venir Next LT Pro" panose="020B0504020202020204" pitchFamily="34" charset="0"/>
              </a:rPr>
              <a:t>Roll-</a:t>
            </a:r>
            <a:r>
              <a:rPr lang="de-DE" sz="2400" dirty="0" err="1">
                <a:latin typeface="Avenir Next LT Pro" panose="020B0504020202020204" pitchFamily="34" charset="0"/>
              </a:rPr>
              <a:t>up</a:t>
            </a:r>
            <a:r>
              <a:rPr lang="de-DE" sz="2400" dirty="0">
                <a:latin typeface="Avenir Next LT Pro" panose="020B0504020202020204" pitchFamily="34" charset="0"/>
              </a:rPr>
              <a:t> Versand</a:t>
            </a:r>
          </a:p>
        </p:txBody>
      </p:sp>
      <p:pic>
        <p:nvPicPr>
          <p:cNvPr id="15" name="Grafik 14" descr="Stadt Silhouette">
            <a:extLst>
              <a:ext uri="{FF2B5EF4-FFF2-40B4-BE49-F238E27FC236}">
                <a16:creationId xmlns:a16="http://schemas.microsoft.com/office/drawing/2014/main" id="{6489D455-D6E0-4687-B3F3-EEC523F8A9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6091" y="4447810"/>
            <a:ext cx="914400" cy="914400"/>
          </a:xfrm>
          <a:prstGeom prst="rect">
            <a:avLst/>
          </a:prstGeom>
        </p:spPr>
      </p:pic>
      <p:pic>
        <p:nvPicPr>
          <p:cNvPr id="21" name="Grafik 20" descr="Gebäude Silhouette">
            <a:extLst>
              <a:ext uri="{FF2B5EF4-FFF2-40B4-BE49-F238E27FC236}">
                <a16:creationId xmlns:a16="http://schemas.microsoft.com/office/drawing/2014/main" id="{26D3CFD1-CA40-47CE-B717-A22E75629D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4509" y="2878340"/>
            <a:ext cx="817563" cy="817563"/>
          </a:xfrm>
          <a:prstGeom prst="rect">
            <a:avLst/>
          </a:prstGeom>
        </p:spPr>
      </p:pic>
      <p:pic>
        <p:nvPicPr>
          <p:cNvPr id="23" name="Grafik 22" descr="Fabrik Silhouette">
            <a:extLst>
              <a:ext uri="{FF2B5EF4-FFF2-40B4-BE49-F238E27FC236}">
                <a16:creationId xmlns:a16="http://schemas.microsoft.com/office/drawing/2014/main" id="{8377202A-B464-45E9-A09C-5B510FA4BD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9577" y="3685871"/>
            <a:ext cx="817563" cy="817563"/>
          </a:xfrm>
          <a:prstGeom prst="rect">
            <a:avLst/>
          </a:prstGeom>
        </p:spPr>
      </p:pic>
      <p:sp>
        <p:nvSpPr>
          <p:cNvPr id="25" name="Pfeil: nach oben gekrümmt 24">
            <a:extLst>
              <a:ext uri="{FF2B5EF4-FFF2-40B4-BE49-F238E27FC236}">
                <a16:creationId xmlns:a16="http://schemas.microsoft.com/office/drawing/2014/main" id="{B828FD59-F55F-4746-A8A6-AF86957BA794}"/>
              </a:ext>
            </a:extLst>
          </p:cNvPr>
          <p:cNvSpPr/>
          <p:nvPr/>
        </p:nvSpPr>
        <p:spPr>
          <a:xfrm>
            <a:off x="790558" y="5225784"/>
            <a:ext cx="6791853" cy="627951"/>
          </a:xfrm>
          <a:prstGeom prst="curved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" name="Pfeil: nach oben gekrümmt 36">
            <a:extLst>
              <a:ext uri="{FF2B5EF4-FFF2-40B4-BE49-F238E27FC236}">
                <a16:creationId xmlns:a16="http://schemas.microsoft.com/office/drawing/2014/main" id="{14DB9C99-7340-4C57-89B1-85035F4E568F}"/>
              </a:ext>
            </a:extLst>
          </p:cNvPr>
          <p:cNvSpPr/>
          <p:nvPr/>
        </p:nvSpPr>
        <p:spPr>
          <a:xfrm rot="10800000">
            <a:off x="685247" y="2156782"/>
            <a:ext cx="6607074" cy="627951"/>
          </a:xfrm>
          <a:prstGeom prst="curved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16F5824C-68E4-476D-8614-A323AAC82422}"/>
              </a:ext>
            </a:extLst>
          </p:cNvPr>
          <p:cNvSpPr/>
          <p:nvPr/>
        </p:nvSpPr>
        <p:spPr>
          <a:xfrm>
            <a:off x="8844183" y="3998880"/>
            <a:ext cx="1556447" cy="96909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 descr="Laden Silhouette">
            <a:extLst>
              <a:ext uri="{FF2B5EF4-FFF2-40B4-BE49-F238E27FC236}">
                <a16:creationId xmlns:a16="http://schemas.microsoft.com/office/drawing/2014/main" id="{C79723F2-8D4C-4802-9CA9-DCF640ACA6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58891" y="5347655"/>
            <a:ext cx="982348" cy="982348"/>
          </a:xfrm>
          <a:prstGeom prst="rect">
            <a:avLst/>
          </a:prstGeom>
        </p:spPr>
      </p:pic>
      <p:pic>
        <p:nvPicPr>
          <p:cNvPr id="50" name="Grafik 49" descr="Verbindungen Silhouette">
            <a:extLst>
              <a:ext uri="{FF2B5EF4-FFF2-40B4-BE49-F238E27FC236}">
                <a16:creationId xmlns:a16="http://schemas.microsoft.com/office/drawing/2014/main" id="{21773396-EDE3-4011-A093-093F4542E5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2521">
            <a:off x="10835928" y="1854075"/>
            <a:ext cx="512777" cy="512777"/>
          </a:xfrm>
          <a:prstGeom prst="rect">
            <a:avLst/>
          </a:prstGeom>
        </p:spPr>
      </p:pic>
      <p:sp>
        <p:nvSpPr>
          <p:cNvPr id="55" name="Pfeil: nach rechts 54">
            <a:extLst>
              <a:ext uri="{FF2B5EF4-FFF2-40B4-BE49-F238E27FC236}">
                <a16:creationId xmlns:a16="http://schemas.microsoft.com/office/drawing/2014/main" id="{11F76518-222F-46C5-ABBA-40517F73E2B4}"/>
              </a:ext>
            </a:extLst>
          </p:cNvPr>
          <p:cNvSpPr/>
          <p:nvPr/>
        </p:nvSpPr>
        <p:spPr>
          <a:xfrm rot="19773247">
            <a:off x="8758057" y="2607705"/>
            <a:ext cx="1556447" cy="96909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Pfeil: nach rechts 55">
            <a:extLst>
              <a:ext uri="{FF2B5EF4-FFF2-40B4-BE49-F238E27FC236}">
                <a16:creationId xmlns:a16="http://schemas.microsoft.com/office/drawing/2014/main" id="{1C20E55E-2C59-4F88-8229-5E6ABF546A0A}"/>
              </a:ext>
            </a:extLst>
          </p:cNvPr>
          <p:cNvSpPr/>
          <p:nvPr/>
        </p:nvSpPr>
        <p:spPr>
          <a:xfrm rot="1471269">
            <a:off x="8784836" y="5340694"/>
            <a:ext cx="1556447" cy="96909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BFDE90C4-CF7C-4656-BC39-B9B2824B5D8E}"/>
              </a:ext>
            </a:extLst>
          </p:cNvPr>
          <p:cNvSpPr/>
          <p:nvPr/>
        </p:nvSpPr>
        <p:spPr>
          <a:xfrm>
            <a:off x="1557303" y="3977525"/>
            <a:ext cx="3408250" cy="10495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2BC8036-E98C-4C21-9143-31638CB7FD7F}"/>
              </a:ext>
            </a:extLst>
          </p:cNvPr>
          <p:cNvSpPr txBox="1"/>
          <p:nvPr/>
        </p:nvSpPr>
        <p:spPr>
          <a:xfrm>
            <a:off x="1696161" y="3396499"/>
            <a:ext cx="2951829" cy="11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latin typeface="Avenir Next LT Pro" panose="020B0504020202020204" pitchFamily="34" charset="0"/>
              </a:rPr>
              <a:t>Roll-</a:t>
            </a:r>
            <a:r>
              <a:rPr lang="de-DE" sz="2400" dirty="0" err="1">
                <a:latin typeface="Avenir Next LT Pro" panose="020B0504020202020204" pitchFamily="34" charset="0"/>
              </a:rPr>
              <a:t>up</a:t>
            </a:r>
            <a:r>
              <a:rPr lang="de-DE" sz="2400" dirty="0">
                <a:latin typeface="Avenir Next LT Pro" panose="020B05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latin typeface="Avenir Next LT Pro" panose="020B0504020202020204" pitchFamily="34" charset="0"/>
              </a:rPr>
              <a:t>Überschuss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0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1"/>
    </mc:Choice>
    <mc:Fallback xmlns="">
      <p:transition spd="slow" advTm="11361"/>
    </mc:Fallback>
  </mc:AlternateContent>
  <p:extLst>
    <p:ext uri="{E180D4A7-C9FB-4DFB-919C-405C955672EB}">
      <p14:showEvtLst xmlns:p14="http://schemas.microsoft.com/office/powerpoint/2010/main">
        <p14:playEvt time="1151" objId="2"/>
        <p14:stopEvt time="1008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EFBCC3-45FB-4FEA-B6F2-3B13DCD2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BCB89C3-A5E3-4571-A25E-68CD4EF51DDA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7B7097-3BD8-4052-810D-68F31588D1CD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3E5A1848-D18E-4C5C-A3B5-68DA9667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19377" r="15180" b="16098"/>
          <a:stretch/>
        </p:blipFill>
        <p:spPr>
          <a:xfrm>
            <a:off x="8227274" y="4236212"/>
            <a:ext cx="3390472" cy="222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AutoShape 2" descr="Gipfelstürmer">
            <a:extLst>
              <a:ext uri="{FF2B5EF4-FFF2-40B4-BE49-F238E27FC236}">
                <a16:creationId xmlns:a16="http://schemas.microsoft.com/office/drawing/2014/main" id="{ED0299F8-E1DC-4A59-AC75-867AEA38DE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58AC84B-D815-4284-801A-0F935F375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1B5EE6-6BCE-4BA3-8206-839846659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2" t="18725" r="8375" b="6234"/>
          <a:stretch/>
        </p:blipFill>
        <p:spPr>
          <a:xfrm>
            <a:off x="4416424" y="1509776"/>
            <a:ext cx="3390472" cy="222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rafik 7" descr="Ein Bild, das Text, Zubehör, Behälter, Tasche enthält.&#10;&#10;Automatisch generierte Beschreibung">
            <a:extLst>
              <a:ext uri="{FF2B5EF4-FFF2-40B4-BE49-F238E27FC236}">
                <a16:creationId xmlns:a16="http://schemas.microsoft.com/office/drawing/2014/main" id="{C03CBC61-7734-4FF3-9673-A98C3B22B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8420" r="8561" b="11969"/>
          <a:stretch/>
        </p:blipFill>
        <p:spPr>
          <a:xfrm>
            <a:off x="8227274" y="1509776"/>
            <a:ext cx="3390472" cy="222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Grafik 17" descr="Ein Bild, das Text, Zubehör, Behälter enthält.&#10;&#10;Automatisch generierte Beschreibung">
            <a:extLst>
              <a:ext uri="{FF2B5EF4-FFF2-40B4-BE49-F238E27FC236}">
                <a16:creationId xmlns:a16="http://schemas.microsoft.com/office/drawing/2014/main" id="{7FDCACCC-2182-4BA4-B0A8-CDB5CB6514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16480" r="17805" b="12095"/>
          <a:stretch/>
        </p:blipFill>
        <p:spPr>
          <a:xfrm>
            <a:off x="4416424" y="4236212"/>
            <a:ext cx="3390472" cy="222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5EAB2FA-382F-49C4-BF50-072A305E7A0E}"/>
              </a:ext>
            </a:extLst>
          </p:cNvPr>
          <p:cNvSpPr txBox="1"/>
          <p:nvPr/>
        </p:nvSpPr>
        <p:spPr>
          <a:xfrm>
            <a:off x="355600" y="791475"/>
            <a:ext cx="519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Unsere </a:t>
            </a:r>
          </a:p>
          <a:p>
            <a:r>
              <a:rPr lang="de-DE" sz="3200" dirty="0">
                <a:latin typeface="Avenir Next LT Pro" panose="020B0504020202020204" pitchFamily="34" charset="0"/>
              </a:rPr>
              <a:t>Produktpalette</a:t>
            </a:r>
          </a:p>
          <a:p>
            <a:r>
              <a:rPr lang="de-DE" sz="3200" dirty="0">
                <a:latin typeface="Avenir Next LT Pro" panose="020B0504020202020204" pitchFamily="34" charset="0"/>
              </a:rPr>
              <a:t>umfasst…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6E46CA-8D67-43FB-AF3F-C742360C894B}"/>
              </a:ext>
            </a:extLst>
          </p:cNvPr>
          <p:cNvSpPr txBox="1"/>
          <p:nvPr/>
        </p:nvSpPr>
        <p:spPr>
          <a:xfrm>
            <a:off x="576929" y="2810470"/>
            <a:ext cx="326828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venir Next LT Pro" panose="020B0504020202020204" pitchFamily="34" charset="0"/>
              </a:rPr>
              <a:t>Shopper, Kulturbeutel,</a:t>
            </a:r>
          </a:p>
          <a:p>
            <a:r>
              <a:rPr lang="de-DE" sz="2400" dirty="0">
                <a:latin typeface="Avenir Next LT Pro" panose="020B0504020202020204" pitchFamily="34" charset="0"/>
              </a:rPr>
              <a:t>Laptophüllen</a:t>
            </a:r>
          </a:p>
          <a:p>
            <a:r>
              <a:rPr lang="de-DE" sz="2400" dirty="0">
                <a:latin typeface="Avenir Next LT Pro" panose="020B0504020202020204" pitchFamily="34" charset="0"/>
              </a:rPr>
              <a:t>und Mäppchen</a:t>
            </a:r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AA09A0-6022-4955-B6A1-FF16F32089CA}"/>
              </a:ext>
            </a:extLst>
          </p:cNvPr>
          <p:cNvSpPr txBox="1"/>
          <p:nvPr/>
        </p:nvSpPr>
        <p:spPr>
          <a:xfrm>
            <a:off x="381406" y="4866196"/>
            <a:ext cx="361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venir Next LT Pro" panose="020B0504020202020204" pitchFamily="34" charset="0"/>
              </a:rPr>
              <a:t>…und wird </a:t>
            </a:r>
          </a:p>
          <a:p>
            <a:r>
              <a:rPr lang="de-DE" sz="2400" dirty="0">
                <a:latin typeface="Avenir Next LT Pro" panose="020B0504020202020204" pitchFamily="34" charset="0"/>
              </a:rPr>
              <a:t>konstant</a:t>
            </a:r>
          </a:p>
          <a:p>
            <a:r>
              <a:rPr lang="de-DE" sz="2400" dirty="0">
                <a:latin typeface="Avenir Next LT Pro" panose="020B0504020202020204" pitchFamily="34" charset="0"/>
              </a:rPr>
              <a:t>erweitert.</a:t>
            </a:r>
          </a:p>
        </p:txBody>
      </p:sp>
    </p:spTree>
    <p:extLst>
      <p:ext uri="{BB962C8B-B14F-4D97-AF65-F5344CB8AC3E}">
        <p14:creationId xmlns:p14="http://schemas.microsoft.com/office/powerpoint/2010/main" val="2287247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B34C30D-77DE-4498-BF29-15B43FDCD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C470B7C-46C8-49DB-8312-1B309DEDF5C0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F3286A6-C3CF-4256-8575-CEDC304EE7BC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351F4FD-3E2C-42F1-B5A0-4F5551155C4C}"/>
              </a:ext>
            </a:extLst>
          </p:cNvPr>
          <p:cNvGrpSpPr/>
          <p:nvPr/>
        </p:nvGrpSpPr>
        <p:grpSpPr>
          <a:xfrm>
            <a:off x="3890184" y="2469850"/>
            <a:ext cx="4722992" cy="3453742"/>
            <a:chOff x="3619173" y="1924049"/>
            <a:chExt cx="4863548" cy="3727911"/>
          </a:xfrm>
        </p:grpSpPr>
        <p:pic>
          <p:nvPicPr>
            <p:cNvPr id="13" name="Grafik 12" descr="Ein Bild, das Person, drinnen, Mann, stehend enthält.&#10;&#10;Automatisch generierte Beschreibung">
              <a:extLst>
                <a:ext uri="{FF2B5EF4-FFF2-40B4-BE49-F238E27FC236}">
                  <a16:creationId xmlns:a16="http://schemas.microsoft.com/office/drawing/2014/main" id="{BBC61E2D-0C1A-48EE-923D-4D0461A00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5" t="10989" r="19215" b="11416"/>
            <a:stretch/>
          </p:blipFill>
          <p:spPr>
            <a:xfrm>
              <a:off x="4230082" y="3348722"/>
              <a:ext cx="3641730" cy="23032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10955287-7C7B-4830-AFAC-4BA3E12436DE}"/>
                </a:ext>
              </a:extLst>
            </p:cNvPr>
            <p:cNvSpPr txBox="1"/>
            <p:nvPr/>
          </p:nvSpPr>
          <p:spPr>
            <a:xfrm>
              <a:off x="3619173" y="1924049"/>
              <a:ext cx="4863548" cy="896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…Handarbeit &amp;</a:t>
              </a:r>
            </a:p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sozialen Mehrwert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5E6ED5E-F3C7-424A-8739-924BCA057057}"/>
              </a:ext>
            </a:extLst>
          </p:cNvPr>
          <p:cNvGrpSpPr/>
          <p:nvPr/>
        </p:nvGrpSpPr>
        <p:grpSpPr>
          <a:xfrm>
            <a:off x="8485479" y="2390391"/>
            <a:ext cx="3323922" cy="3794891"/>
            <a:chOff x="486630" y="1832000"/>
            <a:chExt cx="3422842" cy="4096142"/>
          </a:xfrm>
        </p:grpSpPr>
        <p:pic>
          <p:nvPicPr>
            <p:cNvPr id="6" name="Grafik 5" descr="Ein Bild, das Person enthält.&#10;&#10;Automatisch generierte Beschreibung">
              <a:extLst>
                <a:ext uri="{FF2B5EF4-FFF2-40B4-BE49-F238E27FC236}">
                  <a16:creationId xmlns:a16="http://schemas.microsoft.com/office/drawing/2014/main" id="{3053A232-44A1-4136-9966-9247310CC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87" y="1832000"/>
              <a:ext cx="2227607" cy="303344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81EB6B4-10FC-43C5-A73A-62EE1C582FDE}"/>
                </a:ext>
              </a:extLst>
            </p:cNvPr>
            <p:cNvSpPr txBox="1"/>
            <p:nvPr/>
          </p:nvSpPr>
          <p:spPr>
            <a:xfrm>
              <a:off x="486630" y="5031178"/>
              <a:ext cx="3422842" cy="896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…Design &amp;</a:t>
              </a:r>
            </a:p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Individualität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4802634-A798-4B16-A172-821D6ECC1A68}"/>
              </a:ext>
            </a:extLst>
          </p:cNvPr>
          <p:cNvSpPr txBox="1"/>
          <p:nvPr/>
        </p:nvSpPr>
        <p:spPr>
          <a:xfrm>
            <a:off x="355600" y="1326619"/>
            <a:ext cx="7999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Unsere B2C </a:t>
            </a:r>
            <a:r>
              <a:rPr lang="de-DE" sz="3200" dirty="0" err="1">
                <a:latin typeface="Avenir Next LT Pro" panose="020B0504020202020204" pitchFamily="34" charset="0"/>
              </a:rPr>
              <a:t>Kund:innen</a:t>
            </a:r>
            <a:r>
              <a:rPr lang="de-DE" sz="3200" dirty="0">
                <a:latin typeface="Avenir Next LT Pro" panose="020B0504020202020204" pitchFamily="34" charset="0"/>
              </a:rPr>
              <a:t> schätzen…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73B819E-2BD9-4486-80ED-A39457C76845}"/>
              </a:ext>
            </a:extLst>
          </p:cNvPr>
          <p:cNvGrpSpPr/>
          <p:nvPr/>
        </p:nvGrpSpPr>
        <p:grpSpPr>
          <a:xfrm>
            <a:off x="230314" y="2469850"/>
            <a:ext cx="4183862" cy="3759159"/>
            <a:chOff x="7776120" y="1832000"/>
            <a:chExt cx="4461026" cy="413850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B0DB2F3-532A-466D-B093-DE0927FBAFDE}"/>
                </a:ext>
              </a:extLst>
            </p:cNvPr>
            <p:cNvSpPr txBox="1"/>
            <p:nvPr/>
          </p:nvSpPr>
          <p:spPr>
            <a:xfrm>
              <a:off x="7776120" y="5055649"/>
              <a:ext cx="4461026" cy="91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…Nachhaltigkeit</a:t>
              </a:r>
            </a:p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&amp; lokale Produktion</a:t>
              </a:r>
            </a:p>
          </p:txBody>
        </p:sp>
        <p:pic>
          <p:nvPicPr>
            <p:cNvPr id="15" name="Grafik 14" descr="Ein Bild, das Gras, draußen, Feld, trocken enthält.&#10;&#10;Automatisch generierte Beschreibung">
              <a:extLst>
                <a:ext uri="{FF2B5EF4-FFF2-40B4-BE49-F238E27FC236}">
                  <a16:creationId xmlns:a16="http://schemas.microsoft.com/office/drawing/2014/main" id="{1FE9161C-96C5-451E-9957-CB9FE769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14126" r="5720"/>
            <a:stretch/>
          </p:blipFill>
          <p:spPr>
            <a:xfrm>
              <a:off x="8907354" y="1832000"/>
              <a:ext cx="2198559" cy="30485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A08FD4AE-10AE-42B2-A297-8D7656820621}"/>
              </a:ext>
            </a:extLst>
          </p:cNvPr>
          <p:cNvSpPr/>
          <p:nvPr/>
        </p:nvSpPr>
        <p:spPr>
          <a:xfrm>
            <a:off x="377118" y="2032843"/>
            <a:ext cx="11437764" cy="453896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8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1"/>
    </mc:Choice>
    <mc:Fallback xmlns="">
      <p:transition spd="slow" advTm="11361"/>
    </mc:Fallback>
  </mc:AlternateContent>
  <p:extLst>
    <p:ext uri="{E180D4A7-C9FB-4DFB-919C-405C955672EB}">
      <p14:showEvtLst xmlns:p14="http://schemas.microsoft.com/office/powerpoint/2010/main">
        <p14:playEvt time="1151" objId="2"/>
        <p14:stopEvt time="1008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EFBCC3-45FB-4FEA-B6F2-3B13DCD2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0BCB89C3-A5E3-4571-A25E-68CD4EF51DDA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7B7097-3BD8-4052-810D-68F31588D1CD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33B3BE7-7AC5-4F2D-91F1-A5BD7D655A8A}"/>
              </a:ext>
            </a:extLst>
          </p:cNvPr>
          <p:cNvGrpSpPr/>
          <p:nvPr/>
        </p:nvGrpSpPr>
        <p:grpSpPr>
          <a:xfrm>
            <a:off x="8067040" y="2608829"/>
            <a:ext cx="3697270" cy="3502307"/>
            <a:chOff x="458583" y="1767788"/>
            <a:chExt cx="3783361" cy="3799159"/>
          </a:xfrm>
        </p:grpSpPr>
        <p:pic>
          <p:nvPicPr>
            <p:cNvPr id="11" name="Grafik 1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EF35477-F5F7-4435-BC01-DB2478AA6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5" t="12636" r="21082" b="14114"/>
            <a:stretch/>
          </p:blipFill>
          <p:spPr>
            <a:xfrm>
              <a:off x="753379" y="1767788"/>
              <a:ext cx="3224363" cy="27359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38EF7F1-076E-4A1D-AC00-27E302AEBC93}"/>
                </a:ext>
              </a:extLst>
            </p:cNvPr>
            <p:cNvSpPr txBox="1"/>
            <p:nvPr/>
          </p:nvSpPr>
          <p:spPr>
            <a:xfrm>
              <a:off x="458583" y="4665515"/>
              <a:ext cx="3783361" cy="90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…individuelles </a:t>
              </a:r>
            </a:p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Branding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3FE616E-6DC4-489E-94AD-E2DAE2D75C13}"/>
              </a:ext>
            </a:extLst>
          </p:cNvPr>
          <p:cNvGrpSpPr/>
          <p:nvPr/>
        </p:nvGrpSpPr>
        <p:grpSpPr>
          <a:xfrm>
            <a:off x="4322635" y="2558388"/>
            <a:ext cx="3546730" cy="3478542"/>
            <a:chOff x="4113092" y="2117883"/>
            <a:chExt cx="3629316" cy="3773381"/>
          </a:xfrm>
        </p:grpSpPr>
        <p:pic>
          <p:nvPicPr>
            <p:cNvPr id="22" name="Grafik 21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12571E16-9039-44A1-A675-027FD11DB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4" t="6805" r="10714" b="10334"/>
            <a:stretch/>
          </p:blipFill>
          <p:spPr>
            <a:xfrm>
              <a:off x="4459503" y="3463436"/>
              <a:ext cx="3217663" cy="24278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254A7F7-82C8-4FC0-97D6-C0D4CCBAB691}"/>
                </a:ext>
              </a:extLst>
            </p:cNvPr>
            <p:cNvSpPr txBox="1"/>
            <p:nvPr/>
          </p:nvSpPr>
          <p:spPr>
            <a:xfrm>
              <a:off x="4113092" y="2117883"/>
              <a:ext cx="3629316" cy="90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…einzigartige </a:t>
              </a:r>
            </a:p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Give-aways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0EB8EC3-F561-49D0-9B95-3C28977B9C64}"/>
              </a:ext>
            </a:extLst>
          </p:cNvPr>
          <p:cNvGrpSpPr/>
          <p:nvPr/>
        </p:nvGrpSpPr>
        <p:grpSpPr>
          <a:xfrm>
            <a:off x="877603" y="3035442"/>
            <a:ext cx="3283076" cy="2372199"/>
            <a:chOff x="8150095" y="2500414"/>
            <a:chExt cx="3359523" cy="2573264"/>
          </a:xfrm>
        </p:grpSpPr>
        <p:pic>
          <p:nvPicPr>
            <p:cNvPr id="26" name="Grafik 25" descr="Ein Bild, das Zubehör, Behälter enthält.&#10;&#10;Automatisch generierte Beschreibung">
              <a:extLst>
                <a:ext uri="{FF2B5EF4-FFF2-40B4-BE49-F238E27FC236}">
                  <a16:creationId xmlns:a16="http://schemas.microsoft.com/office/drawing/2014/main" id="{9A3AE44F-CE79-45E5-96B5-BF0C47DB3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7" t="24238" r="15251" b="29912"/>
            <a:stretch/>
          </p:blipFill>
          <p:spPr>
            <a:xfrm>
              <a:off x="8236648" y="2500414"/>
              <a:ext cx="3212925" cy="134497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EE0E30C-C1F7-4A6A-BF7B-139CCA85A55B}"/>
                </a:ext>
              </a:extLst>
            </p:cNvPr>
            <p:cNvSpPr txBox="1"/>
            <p:nvPr/>
          </p:nvSpPr>
          <p:spPr>
            <a:xfrm>
              <a:off x="8150095" y="4172246"/>
              <a:ext cx="3359523" cy="90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Avenir Next LT Pro" panose="020B0504020202020204" pitchFamily="34" charset="0"/>
                </a:rPr>
                <a:t>… ein nachhaltiges Image &amp; CSR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C5EDACD2-4727-4BF7-BCEF-D85D23220743}"/>
              </a:ext>
            </a:extLst>
          </p:cNvPr>
          <p:cNvSpPr txBox="1"/>
          <p:nvPr/>
        </p:nvSpPr>
        <p:spPr>
          <a:xfrm>
            <a:off x="355600" y="1327250"/>
            <a:ext cx="919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Unseren B2B </a:t>
            </a:r>
            <a:r>
              <a:rPr lang="de-DE" sz="3200" dirty="0" err="1">
                <a:latin typeface="Avenir Next LT Pro" panose="020B0504020202020204" pitchFamily="34" charset="0"/>
              </a:rPr>
              <a:t>Kund:innen</a:t>
            </a:r>
            <a:r>
              <a:rPr lang="de-DE" sz="3200" dirty="0">
                <a:latin typeface="Avenir Next LT Pro" panose="020B0504020202020204" pitchFamily="34" charset="0"/>
              </a:rPr>
              <a:t> bieten wir…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F104C89-97D4-469F-ADBF-B106DC52562A}"/>
              </a:ext>
            </a:extLst>
          </p:cNvPr>
          <p:cNvSpPr/>
          <p:nvPr/>
        </p:nvSpPr>
        <p:spPr>
          <a:xfrm>
            <a:off x="377118" y="2032843"/>
            <a:ext cx="11437764" cy="453896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77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9D010A1-5582-460A-87E7-0FE2AC0FA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79" y="190482"/>
            <a:ext cx="2782042" cy="94177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81DE416-A71F-47DF-B31B-F61ADBA6CEEE}"/>
              </a:ext>
            </a:extLst>
          </p:cNvPr>
          <p:cNvCxnSpPr>
            <a:cxnSpLocks/>
          </p:cNvCxnSpPr>
          <p:nvPr/>
        </p:nvCxnSpPr>
        <p:spPr>
          <a:xfrm>
            <a:off x="35560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F92F511-3BAF-4500-BB17-4FFF4D533EA9}"/>
              </a:ext>
            </a:extLst>
          </p:cNvPr>
          <p:cNvCxnSpPr>
            <a:cxnSpLocks/>
          </p:cNvCxnSpPr>
          <p:nvPr/>
        </p:nvCxnSpPr>
        <p:spPr>
          <a:xfrm>
            <a:off x="8067040" y="661369"/>
            <a:ext cx="371094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20" y="1188277"/>
            <a:ext cx="3710940" cy="12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A816201-EF16-444F-9939-C096264FD0DA}"/>
              </a:ext>
            </a:extLst>
          </p:cNvPr>
          <p:cNvSpPr txBox="1"/>
          <p:nvPr/>
        </p:nvSpPr>
        <p:spPr>
          <a:xfrm>
            <a:off x="3808838" y="5051360"/>
            <a:ext cx="7743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latin typeface="Avenir Next LT Pro" panose="020B0504020202020204" pitchFamily="34" charset="0"/>
              </a:rPr>
              <a:t>…sowie über </a:t>
            </a:r>
          </a:p>
          <a:p>
            <a:pPr algn="r"/>
            <a:r>
              <a:rPr lang="de-DE" sz="2400" dirty="0">
                <a:latin typeface="Avenir Next LT Pro" panose="020B0504020202020204" pitchFamily="34" charset="0"/>
              </a:rPr>
              <a:t>E-Commerce Plattformen </a:t>
            </a:r>
          </a:p>
          <a:p>
            <a:pPr algn="r"/>
            <a:r>
              <a:rPr lang="de-DE" sz="2400" dirty="0">
                <a:latin typeface="Avenir Next LT Pro" panose="020B0504020202020204" pitchFamily="34" charset="0"/>
              </a:rPr>
              <a:t>und Pop-Up-Stores.</a:t>
            </a:r>
          </a:p>
        </p:txBody>
      </p:sp>
      <p:pic>
        <p:nvPicPr>
          <p:cNvPr id="2050" name="Picture 2" descr="Etsy – Shop special, every day on the App Store">
            <a:extLst>
              <a:ext uri="{FF2B5EF4-FFF2-40B4-BE49-F238E27FC236}">
                <a16:creationId xmlns:a16="http://schemas.microsoft.com/office/drawing/2014/main" id="{BEADB733-848D-47C4-8C9F-764F720FC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t="14202" r="28946" b="10924"/>
          <a:stretch/>
        </p:blipFill>
        <p:spPr bwMode="auto">
          <a:xfrm>
            <a:off x="5887501" y="2752288"/>
            <a:ext cx="1792892" cy="16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Quellbild anzeigen">
            <a:extLst>
              <a:ext uri="{FF2B5EF4-FFF2-40B4-BE49-F238E27FC236}">
                <a16:creationId xmlns:a16="http://schemas.microsoft.com/office/drawing/2014/main" id="{F08B8A93-55E5-4D4C-9ABD-C71955C20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9"/>
          <a:stretch/>
        </p:blipFill>
        <p:spPr bwMode="auto">
          <a:xfrm>
            <a:off x="7993754" y="3247890"/>
            <a:ext cx="3857512" cy="18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F40155D-28D2-4339-A044-466E85907544}"/>
              </a:ext>
            </a:extLst>
          </p:cNvPr>
          <p:cNvSpPr txBox="1"/>
          <p:nvPr/>
        </p:nvSpPr>
        <p:spPr>
          <a:xfrm>
            <a:off x="355600" y="795655"/>
            <a:ext cx="7999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venir Next LT Pro" panose="020B0504020202020204" pitchFamily="34" charset="0"/>
              </a:rPr>
              <a:t>Unsere Produkte </a:t>
            </a:r>
          </a:p>
          <a:p>
            <a:r>
              <a:rPr lang="de-DE" sz="3200" dirty="0">
                <a:latin typeface="Avenir Next LT Pro" panose="020B0504020202020204" pitchFamily="34" charset="0"/>
              </a:rPr>
              <a:t>vertreiben wir…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9A08E60-8038-4AA5-97C2-4C0260ED2307}"/>
              </a:ext>
            </a:extLst>
          </p:cNvPr>
          <p:cNvSpPr txBox="1"/>
          <p:nvPr/>
        </p:nvSpPr>
        <p:spPr>
          <a:xfrm>
            <a:off x="414020" y="5051360"/>
            <a:ext cx="3895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venir Next LT Pro" panose="020B0504020202020204" pitchFamily="34" charset="0"/>
              </a:rPr>
              <a:t>…über unseren </a:t>
            </a:r>
          </a:p>
          <a:p>
            <a:r>
              <a:rPr lang="de-DE" sz="2400" dirty="0">
                <a:latin typeface="Avenir Next LT Pro" panose="020B0504020202020204" pitchFamily="34" charset="0"/>
              </a:rPr>
              <a:t>Online-Shop unter </a:t>
            </a:r>
          </a:p>
          <a:p>
            <a:r>
              <a:rPr lang="de-DE" sz="2400" i="1" dirty="0">
                <a:latin typeface="Avenir Next LT Pro" panose="020B0504020202020204" pitchFamily="34" charset="0"/>
              </a:rPr>
              <a:t>www.innmybag.de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479BB4E-B993-45E3-B916-DA2B74054B67}"/>
              </a:ext>
            </a:extLst>
          </p:cNvPr>
          <p:cNvGrpSpPr/>
          <p:nvPr/>
        </p:nvGrpSpPr>
        <p:grpSpPr>
          <a:xfrm>
            <a:off x="414020" y="1973964"/>
            <a:ext cx="3394818" cy="2884521"/>
            <a:chOff x="3061098" y="1530929"/>
            <a:chExt cx="5776638" cy="4972685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5776F5F-786C-4927-974D-CC64045F4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609" t="30555" r="40469" b="15834"/>
            <a:stretch/>
          </p:blipFill>
          <p:spPr>
            <a:xfrm>
              <a:off x="4803263" y="1839883"/>
              <a:ext cx="2585473" cy="3958245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33D4FC75-09AD-426D-9D4E-702F1171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098" y="1530929"/>
              <a:ext cx="5776638" cy="4972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5550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3EE963B4B0B047B69530DA5EF166C1" ma:contentTypeVersion="10" ma:contentTypeDescription="Ein neues Dokument erstellen." ma:contentTypeScope="" ma:versionID="4789dc92fc761c63131ca06daa191f8e">
  <xsd:schema xmlns:xsd="http://www.w3.org/2001/XMLSchema" xmlns:xs="http://www.w3.org/2001/XMLSchema" xmlns:p="http://schemas.microsoft.com/office/2006/metadata/properties" xmlns:ns2="33f96b70-85ce-4b62-b359-3093cb0f03f7" targetNamespace="http://schemas.microsoft.com/office/2006/metadata/properties" ma:root="true" ma:fieldsID="689a8191ea21f3150e602abf11673584" ns2:_="">
    <xsd:import namespace="33f96b70-85ce-4b62-b359-3093cb0f03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96b70-85ce-4b62-b359-3093cb0f03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214D2B-BF67-47F0-84C2-C607F0642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f96b70-85ce-4b62-b359-3093cb0f03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785EF7-F21B-4893-9A0E-BD33696921DD}">
  <ds:schemaRefs>
    <ds:schemaRef ds:uri="http://schemas.microsoft.com/office/2006/metadata/properties"/>
    <ds:schemaRef ds:uri="http://www.w3.org/XML/1998/namespace"/>
    <ds:schemaRef ds:uri="http://purl.org/dc/elements/1.1/"/>
    <ds:schemaRef ds:uri="33f96b70-85ce-4b62-b359-3093cb0f03f7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0011AA1-37D9-4854-A98E-BB7AE3F89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269</Words>
  <Application>Microsoft Office PowerPoint</Application>
  <PresentationFormat>Breitbild</PresentationFormat>
  <Paragraphs>88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Avenir Next LT Pro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Anne</dc:creator>
  <cp:lastModifiedBy>Anne Anne</cp:lastModifiedBy>
  <cp:revision>395</cp:revision>
  <dcterms:created xsi:type="dcterms:W3CDTF">2020-10-23T15:57:42Z</dcterms:created>
  <dcterms:modified xsi:type="dcterms:W3CDTF">2021-03-28T08:41:46Z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0x010100A43EE963B4B0B047B69530DA5EF166C1</vt:lpwstr>
  </property>
</Properties>
</file>